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50"/>
  </p:notesMasterIdLst>
  <p:handoutMasterIdLst>
    <p:handoutMasterId r:id="rId51"/>
  </p:handoutMasterIdLst>
  <p:sldIdLst>
    <p:sldId id="353" r:id="rId5"/>
    <p:sldId id="355" r:id="rId6"/>
    <p:sldId id="407" r:id="rId7"/>
    <p:sldId id="357" r:id="rId8"/>
    <p:sldId id="358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96" r:id="rId21"/>
    <p:sldId id="398" r:id="rId22"/>
    <p:sldId id="399" r:id="rId23"/>
    <p:sldId id="400" r:id="rId24"/>
    <p:sldId id="401" r:id="rId25"/>
    <p:sldId id="403" r:id="rId26"/>
    <p:sldId id="404" r:id="rId27"/>
    <p:sldId id="402" r:id="rId28"/>
    <p:sldId id="409" r:id="rId29"/>
    <p:sldId id="378" r:id="rId30"/>
    <p:sldId id="410" r:id="rId31"/>
    <p:sldId id="371" r:id="rId32"/>
    <p:sldId id="372" r:id="rId33"/>
    <p:sldId id="388" r:id="rId34"/>
    <p:sldId id="387" r:id="rId35"/>
    <p:sldId id="389" r:id="rId36"/>
    <p:sldId id="386" r:id="rId37"/>
    <p:sldId id="382" r:id="rId38"/>
    <p:sldId id="383" r:id="rId39"/>
    <p:sldId id="391" r:id="rId40"/>
    <p:sldId id="384" r:id="rId41"/>
    <p:sldId id="385" r:id="rId42"/>
    <p:sldId id="392" r:id="rId43"/>
    <p:sldId id="390" r:id="rId44"/>
    <p:sldId id="393" r:id="rId45"/>
    <p:sldId id="394" r:id="rId46"/>
    <p:sldId id="406" r:id="rId47"/>
    <p:sldId id="408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407"/>
            <p14:sldId id="35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96"/>
            <p14:sldId id="398"/>
            <p14:sldId id="399"/>
            <p14:sldId id="400"/>
            <p14:sldId id="401"/>
            <p14:sldId id="403"/>
            <p14:sldId id="404"/>
            <p14:sldId id="402"/>
            <p14:sldId id="409"/>
            <p14:sldId id="378"/>
            <p14:sldId id="410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406"/>
            <p14:sldId id="408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9091" autoAdjust="0"/>
    <p:restoredTop sz="83531" autoAdjust="0"/>
  </p:normalViewPr>
  <p:slideViewPr>
    <p:cSldViewPr snapToGrid="0" snapToObjects="1">
      <p:cViewPr>
        <p:scale>
          <a:sx n="108" d="100"/>
          <a:sy n="108" d="100"/>
        </p:scale>
        <p:origin x="-464" y="-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80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1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Forces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Team of developers working on a project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91440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up - scalability, availability and resiliency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Solution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N-Tier Architecture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Resulting</a:t>
            </a:r>
            <a:r>
              <a:rPr lang="en-US" baseline="0" dirty="0" smtClean="0"/>
              <a:t> context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marL="628650" lvl="1" indent="-17145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Domain specificity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The object here is</a:t>
            </a:r>
            <a:r>
              <a:rPr lang="en-US" sz="1200" b="0" baseline="0" dirty="0" smtClean="0">
                <a:solidFill>
                  <a:schemeClr val="accent1"/>
                </a:solidFill>
                <a:sym typeface="Arial"/>
              </a:rPr>
              <a:t> if you fail then fail fast</a:t>
            </a: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What </a:t>
            </a:r>
            <a:r>
              <a:rPr lang="en-US" sz="1200" b="0" dirty="0" smtClean="0">
                <a:solidFill>
                  <a:schemeClr val="accent1"/>
                </a:solidFill>
                <a:sym typeface="Arial"/>
              </a:rPr>
              <a:t>is the methodology for designing a microservice?</a:t>
            </a: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accent1"/>
              </a:solidFill>
              <a:sym typeface="Arial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driven design effort begins where domain modeling ends. </a:t>
            </a:r>
            <a:r>
              <a:rPr lang="en-US" dirty="0" err="1" smtClean="0"/>
              <a:t>Ramnivas</a:t>
            </a:r>
            <a:r>
              <a:rPr lang="en-US" dirty="0" smtClean="0"/>
              <a:t> </a:t>
            </a:r>
            <a:r>
              <a:rPr lang="en-US" dirty="0" err="1" smtClean="0"/>
              <a:t>Laddad</a:t>
            </a:r>
            <a:r>
              <a:rPr lang="en-US" dirty="0" smtClean="0"/>
              <a:t> recommends the following steps on how to go about implementing a domain object model. He emphasizes on putting more focus on domain objects than services in the domain model.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 domain entities and domain logic.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Start without a service layer initially and only add services where the logic doesn't belong in any domain entity or value object.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 Ubiquitous Language, Design by Contract (</a:t>
            </a:r>
            <a:r>
              <a:rPr lang="en-US" dirty="0" err="1" smtClean="0"/>
              <a:t>DbC</a:t>
            </a:r>
            <a:r>
              <a:rPr lang="en-US" dirty="0" smtClean="0"/>
              <a:t>), Automated Tests, CI and Refactoring to make the implementation as closely aligned as possible with the domain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0D42-653B-D743-8A40-7FC34906D64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Rise of the Jedi</a:t>
            </a:r>
            <a:r>
              <a:rPr lang="en-US" baseline="0" dirty="0" smtClean="0"/>
              <a:t> is the focus here, design patterns and architecture to move us away from the dark side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http://www.quikmaneuvers.com/principles_of_strategy.html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https://en.wikipedia.org/wiki/Testudo_formation#/media/File:Wenceslas_Hollar_-_A_testudo.jpg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Pag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8371" y="169550"/>
            <a:ext cx="9035699" cy="5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192604" y="1214375"/>
            <a:ext cx="8726741" cy="323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Char char="●"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5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Blank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539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72779" y="4855076"/>
            <a:ext cx="731399" cy="17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548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  <p:sldLayoutId id="2147483735" r:id="rId5"/>
    <p:sldLayoutId id="2147483736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patterns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http://www.infoq.com/articles/ddd-contextmapping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  <a:sym typeface="Arial"/>
              </a:rPr>
              <a:t>Repositories</a:t>
            </a:r>
            <a:endParaRPr lang="en-US" sz="24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  <a:sym typeface="Arial"/>
              </a:rPr>
              <a:t>Big ball of mud</a:t>
            </a:r>
            <a:endParaRPr lang="en-US" sz="20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Partnership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153815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Succeed or fail together promoting a close co-operation between teams working on the bounded contexts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3472825" y="2720726"/>
              <a:ext cx="1757478" cy="4333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/>
                <a:t>partnership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457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Customer Supplier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9109" y="811685"/>
            <a:ext cx="8726741" cy="1414550"/>
          </a:xfrm>
          <a:noFill/>
          <a:ln>
            <a:noFill/>
          </a:ln>
        </p:spPr>
        <p:txBody>
          <a:bodyPr vert="horz" lIns="91425" tIns="91425" rIns="91425" bIns="91425" rtlCol="0" anchor="t" anchorCtr="0"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Success of the supplier partially depends on the success of the customer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rgbClr val="FFFFFF"/>
                  </a:solidFill>
                </a:rPr>
                <a:t>c</a:t>
              </a:r>
              <a:r>
                <a:rPr lang="en-US" sz="1800" dirty="0" smtClean="0">
                  <a:solidFill>
                    <a:srgbClr val="FFFFFF"/>
                  </a:solidFill>
                </a:rPr>
                <a:t>ustomer-supplier</a:t>
              </a:r>
              <a:endParaRPr lang="en-US"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6392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Conformist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01320" y="80393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Upstream does not care about downstream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10335" y="2463747"/>
            <a:ext cx="5835999" cy="1862416"/>
            <a:chOff x="1919984" y="2431639"/>
            <a:chExt cx="4509005" cy="1438938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3352902" y="2798539"/>
              <a:ext cx="1600882" cy="29791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 smtClean="0">
                  <a:solidFill>
                    <a:srgbClr val="FFFFFF"/>
                  </a:solidFill>
                </a:rPr>
                <a:t>conformist</a:t>
              </a:r>
              <a:endParaRPr 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919984" y="243765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Context</a:t>
              </a:r>
            </a:p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96071" y="2431639"/>
              <a:ext cx="1432918" cy="1432918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</a:rPr>
                <a:t>B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>
            <a:off x="3264959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280242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093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5648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34956"/>
            <a:ext cx="8551408" cy="3638016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</a:t>
            </a:r>
            <a:endParaRPr lang="en-US" sz="2800" dirty="0" smtClea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dirty="0" smtClean="0"/>
              <a:t>Anticorruption </a:t>
            </a:r>
            <a:r>
              <a:rPr lang="en-US" sz="3200" b="0" dirty="0" smtClean="0"/>
              <a:t>Layer</a:t>
            </a: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1943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An isolation translation layer allowing downstream to work with upstream using downstream bounded context domain concepts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551338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71624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Open Host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24567" y="809545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An upstream protocol for accessing its services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23" y="169550"/>
            <a:ext cx="9035699" cy="542100"/>
          </a:xfrm>
        </p:spPr>
        <p:txBody>
          <a:bodyPr/>
          <a:lstStyle/>
          <a:p>
            <a:r>
              <a:rPr lang="en-US" dirty="0" smtClean="0"/>
              <a:t>Published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2"/>
          </p:nvPr>
        </p:nvSpPr>
        <p:spPr>
          <a:xfrm>
            <a:off x="216818" y="817293"/>
            <a:ext cx="8726741" cy="32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 common well documented language that facilities translation between different contexts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424587" y="2938625"/>
            <a:ext cx="2072019" cy="385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conformist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50602" y="2471539"/>
            <a:ext cx="1854624" cy="1854624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Context</a:t>
            </a:r>
          </a:p>
          <a:p>
            <a:pPr algn="ctr"/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5894336" y="2463747"/>
            <a:ext cx="1854624" cy="185462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Context</a:t>
            </a:r>
          </a:p>
          <a:p>
            <a:pPr algn="ctr"/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424587" y="3398851"/>
            <a:ext cx="212675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39870" y="3413705"/>
            <a:ext cx="342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73721" y="3413705"/>
            <a:ext cx="34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2653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51338" y="2908044"/>
            <a:ext cx="342998" cy="981613"/>
          </a:xfrm>
          <a:prstGeom prst="rect">
            <a:avLst/>
          </a:prstGeom>
          <a:ln w="19050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10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Manifestations of 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Mapping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87" y="860910"/>
            <a:ext cx="4611056" cy="35716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391" y="465894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5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FF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	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324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Design</a:t>
            </a: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8979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add and remove resources</a:t>
            </a:r>
            <a:endParaRPr lang="en-US" sz="23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rgbClr val="FFFFFF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3801397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Forces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Solution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Resulting Context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750" y="149918"/>
            <a:ext cx="3013260" cy="477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refactoring occurs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Config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95"/>
          <p:cNvSpPr txBox="1">
            <a:spLocks/>
          </p:cNvSpPr>
          <p:nvPr/>
        </p:nvSpPr>
        <p:spPr>
          <a:xfrm>
            <a:off x="633416" y="1279644"/>
            <a:ext cx="7877175" cy="25776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“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Anyone who has never made a mistake has never tried anything new.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”</a:t>
            </a:r>
          </a:p>
          <a:p>
            <a:pPr algn="r"/>
            <a:endParaRPr lang="en-US" sz="3200" dirty="0" smtClean="0">
              <a:solidFill>
                <a:schemeClr val="accent1"/>
              </a:solidFill>
              <a:sym typeface="Arial"/>
            </a:endParaRPr>
          </a:p>
          <a:p>
            <a:pPr algn="r"/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- </a:t>
            </a:r>
            <a:r>
              <a:rPr lang="en-US" sz="3200" dirty="0">
                <a:solidFill>
                  <a:schemeClr val="accent1"/>
                </a:solidFill>
                <a:sym typeface="Arial"/>
              </a:rPr>
              <a:t>Albert </a:t>
            </a:r>
            <a:r>
              <a:rPr lang="en-US" sz="3200" dirty="0" smtClean="0">
                <a:solidFill>
                  <a:schemeClr val="accent1"/>
                </a:solidFill>
                <a:sym typeface="Arial"/>
              </a:rPr>
              <a:t>Einstein</a:t>
            </a:r>
            <a:endParaRPr lang="en-US" sz="32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QuoteService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ym typeface="Arial"/>
              </a:rPr>
              <a:t>How to start?</a:t>
            </a:r>
            <a:endParaRPr lang="en"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043" y="711650"/>
            <a:ext cx="785493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Defining your domain, entities that comprise the domain and the necessary domain logic.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Service layer and only add services where the logic doesn't belong in any domain entity or value object.</a:t>
            </a:r>
          </a:p>
          <a:p>
            <a:pPr marL="285750" indent="-285750">
              <a:spcAft>
                <a:spcPts val="2400"/>
              </a:spcAft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Use </a:t>
            </a:r>
            <a:r>
              <a:rPr lang="en-US" sz="2400" dirty="0">
                <a:solidFill>
                  <a:srgbClr val="FFFFFF"/>
                </a:solidFill>
              </a:rPr>
              <a:t>Ubiquitous Language, Design by Contract (</a:t>
            </a:r>
            <a:r>
              <a:rPr lang="en-US" sz="2400" dirty="0" err="1">
                <a:solidFill>
                  <a:srgbClr val="FFFFFF"/>
                </a:solidFill>
              </a:rPr>
              <a:t>DbC</a:t>
            </a:r>
            <a:r>
              <a:rPr lang="en-US" sz="2400" dirty="0">
                <a:solidFill>
                  <a:srgbClr val="FFFFFF"/>
                </a:solidFill>
              </a:rPr>
              <a:t>), Automated Tests, </a:t>
            </a:r>
            <a:r>
              <a:rPr lang="en-US" sz="2400" dirty="0" smtClean="0">
                <a:solidFill>
                  <a:srgbClr val="FFFFFF"/>
                </a:solidFill>
              </a:rPr>
              <a:t>Continuous Integration / Continuous Delivery and Refactoring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769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51"/>
          <p:cNvSpPr txBox="1">
            <a:spLocks/>
          </p:cNvSpPr>
          <p:nvPr/>
        </p:nvSpPr>
        <p:spPr>
          <a:xfrm>
            <a:off x="108371" y="169550"/>
            <a:ext cx="9035699" cy="5421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dirty="0" smtClean="0">
                <a:sym typeface="Arial"/>
              </a:rPr>
              <a:t>Recommended Reading</a:t>
            </a:r>
            <a:endParaRPr lang="en" dirty="0">
              <a:sym typeface="Arial"/>
            </a:endParaRPr>
          </a:p>
        </p:txBody>
      </p:sp>
      <p:pic>
        <p:nvPicPr>
          <p:cNvPr id="7" name="Shape 7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6251" y="1022961"/>
            <a:ext cx="276028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hape 75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78" y="1022961"/>
            <a:ext cx="2638748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hape 669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3339" y="1022961"/>
            <a:ext cx="2763357" cy="3657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94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987834"/>
            <a:ext cx="8551408" cy="3708657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rgbClr val="FFFF00"/>
              </a:solidFill>
              <a:sym typeface="Arial"/>
            </a:endParaRP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00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rgbClr val="FFFF00"/>
                </a:solidFill>
                <a:sym typeface="Arial"/>
              </a:rPr>
              <a:t>Driven Design</a:t>
            </a:r>
            <a:endParaRPr lang="en-US" sz="2800" dirty="0">
              <a:solidFill>
                <a:srgbClr val="FFFF00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	Cloud </a:t>
            </a:r>
            <a:r>
              <a:rPr lang="en-US" sz="2800" dirty="0" smtClean="0">
                <a:solidFill>
                  <a:srgbClr val="FFFFFF"/>
                </a:solidFill>
                <a:sym typeface="Arial"/>
              </a:rPr>
              <a:t>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75" y="787400"/>
            <a:ext cx="2286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2927056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Sub-Domain</a:t>
            </a:r>
            <a:endParaRPr lang="en-US" sz="2800" dirty="0">
              <a:solidFill>
                <a:srgbClr val="FFFFFF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Context Map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sym typeface="Arial"/>
              </a:rPr>
              <a:t>Repositories</a:t>
            </a:r>
            <a:endParaRPr lang="en-US" sz="280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rgbClr val="FFFFFF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30575</TotalTime>
  <Words>1392</Words>
  <Application>Microsoft Macintosh PowerPoint</Application>
  <PresentationFormat>On-screen Show (16:9)</PresentationFormat>
  <Paragraphs>280</Paragraphs>
  <Slides>45</Slides>
  <Notes>43</Notes>
  <HiddenSlides>18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The Monolith</vt:lpstr>
      <vt:lpstr>PowerPoint Presentation</vt:lpstr>
      <vt:lpstr>PowerPoint Presentation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Partnership</vt:lpstr>
      <vt:lpstr>Customer Supplier</vt:lpstr>
      <vt:lpstr>Conformist</vt:lpstr>
      <vt:lpstr>Anticorruption Layer</vt:lpstr>
      <vt:lpstr>Open Host Service</vt:lpstr>
      <vt:lpstr>Published Language</vt:lpstr>
      <vt:lpstr>Manifestations of DDD</vt:lpstr>
      <vt:lpstr>Context Mapping Example</vt:lpstr>
      <vt:lpstr>PowerPoint Presentation</vt:lpstr>
      <vt:lpstr>Cloud Native Design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288</cp:revision>
  <dcterms:created xsi:type="dcterms:W3CDTF">2015-10-05T21:15:00Z</dcterms:created>
  <dcterms:modified xsi:type="dcterms:W3CDTF">2016-05-18T16:18:17Z</dcterms:modified>
  <cp:category/>
</cp:coreProperties>
</file>